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6" r:id="rId9"/>
    <p:sldId id="263" r:id="rId10"/>
    <p:sldId id="264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75892" autoAdjust="0"/>
  </p:normalViewPr>
  <p:slideViewPr>
    <p:cSldViewPr snapToGrid="0">
      <p:cViewPr varScale="1">
        <p:scale>
          <a:sx n="87" d="100"/>
          <a:sy n="87" d="100"/>
        </p:scale>
        <p:origin x="151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3213D6-4440-449C-9CF2-87618DDFD70B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2B75A5-4F9B-4081-A521-B937C40B63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50901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“Good evening everyone, and thank you for joining us.</a:t>
            </a:r>
          </a:p>
          <a:p>
            <a:r>
              <a:rPr lang="en-GB" dirty="0"/>
              <a:t>Tonight, I want to share an overview of how we support children with Special Educational Needs and Disabilities — often called SEND — here in our school.</a:t>
            </a:r>
          </a:p>
          <a:p>
            <a:r>
              <a:rPr lang="en-GB" dirty="0"/>
              <a:t>We’ll also look at the national picture, explore some common myths, and talk about how we can work together as parents and teachers to ensure every child thrives.”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2B75A5-4F9B-4081-A521-B937C40B6371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21024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“SEND stands for Special Educational Needs and Disabilities. It refers to children who need extra support in their learning or development.</a:t>
            </a:r>
          </a:p>
          <a:p>
            <a:r>
              <a:rPr lang="en-GB" dirty="0"/>
              <a:t>Some children may need short-term support, while others may need ongoing provision.</a:t>
            </a:r>
          </a:p>
          <a:p>
            <a:r>
              <a:rPr lang="en-GB" dirty="0"/>
              <a:t>Importantly, support is not just about academics — it also includes medical, social, emotional, and communication needs.”</a:t>
            </a:r>
          </a:p>
          <a:p>
            <a:r>
              <a:rPr lang="en-GB" dirty="0"/>
              <a:t>Additional to or different from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2B75A5-4F9B-4081-A521-B937C40B6371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54339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“Nationally, the number of children identified with SEND is growing. Around 18% of primary pupils are receiving some form of SEN support or have an Education, Health and Care Plan.</a:t>
            </a:r>
          </a:p>
          <a:p>
            <a:r>
              <a:rPr lang="en-GB" dirty="0"/>
              <a:t>The most common needs we see are around speech, language, communication, and social or emotional needs.</a:t>
            </a:r>
          </a:p>
          <a:p>
            <a:r>
              <a:rPr lang="en-GB" dirty="0"/>
              <a:t>Boys are more likely to be identified, and children with SEND. </a:t>
            </a:r>
          </a:p>
          <a:p>
            <a:r>
              <a:rPr lang="en-GB" dirty="0"/>
              <a:t>Understanding the bigger picture helps us to see that SEND is not rare or unusual — it’s part of every classroom.”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2B75A5-4F9B-4081-A521-B937C40B6371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26781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“Schools in England use what’s called the ‘Graduated Response.’</a:t>
            </a:r>
          </a:p>
          <a:p>
            <a:r>
              <a:rPr lang="en-GB" dirty="0"/>
              <a:t>This means we start with high-quality, inclusive teaching for all children.</a:t>
            </a:r>
          </a:p>
          <a:p>
            <a:r>
              <a:rPr lang="en-GB" dirty="0"/>
              <a:t>If more support is needed, we add targeted interventions, such as small group work or specific programmes.</a:t>
            </a:r>
          </a:p>
          <a:p>
            <a:r>
              <a:rPr lang="en-GB" dirty="0"/>
              <a:t>If needs are more complex or long-term, specialist support is put in place, sometimes through an Education, Health and Care Plan.</a:t>
            </a:r>
          </a:p>
          <a:p>
            <a:r>
              <a:rPr lang="en-GB" dirty="0"/>
              <a:t>The process is ongoing: assess, plan, do, review.”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2B75A5-4F9B-4081-A521-B937C40B6371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74884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“You may have heard in the media that schools are under pressure in terms of SEND.</a:t>
            </a:r>
          </a:p>
          <a:p>
            <a:r>
              <a:rPr lang="en-GB" dirty="0"/>
              <a:t>The demand for specialist provision has grown sharply, and resources don’t always keep pace.</a:t>
            </a:r>
          </a:p>
          <a:p>
            <a:r>
              <a:rPr lang="en-GB" dirty="0"/>
              <a:t>Accessing mental health services is also a big challenge, particularly for younger children. We need to work together to identify most successful route e.g.  CAMHS – we can provide evidence for you or vice versa. </a:t>
            </a:r>
          </a:p>
          <a:p>
            <a:r>
              <a:rPr lang="en-GB" dirty="0"/>
              <a:t>But even with these pressures, schools like ours are working hard to ensure that support is effective and inclusive.”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2B75A5-4F9B-4081-A521-B937C40B6371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88789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“There are lots of myths around SEND. For example:</a:t>
            </a:r>
          </a:p>
          <a:p>
            <a:r>
              <a:rPr lang="en-GB" dirty="0"/>
              <a:t>Some people think children with SEND are less capable. This simply isn’t true — with the right support, they achieve amazing things.</a:t>
            </a:r>
          </a:p>
          <a:p>
            <a:r>
              <a:rPr lang="en-GB" dirty="0"/>
              <a:t>Others believe you need a diagnosis before help starts. Again, not true — we support based on need, not a label.</a:t>
            </a:r>
          </a:p>
          <a:p>
            <a:r>
              <a:rPr lang="en-GB" dirty="0"/>
              <a:t>Some think all SEND children are the same. In reality, SEND covers a huge range of needs, and support must be individual.</a:t>
            </a:r>
          </a:p>
          <a:p>
            <a:r>
              <a:rPr lang="en-GB" dirty="0"/>
              <a:t>Busting these myths helps us all focus on what children </a:t>
            </a:r>
            <a:r>
              <a:rPr lang="en-GB" i="1" dirty="0"/>
              <a:t>can</a:t>
            </a:r>
            <a:r>
              <a:rPr lang="en-GB" dirty="0"/>
              <a:t> do.”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2B75A5-4F9B-4081-A521-B937C40B6371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84751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“As a school, we want every parent to feel informed and empowered.</a:t>
            </a:r>
          </a:p>
          <a:p>
            <a:r>
              <a:rPr lang="en-GB" dirty="0"/>
              <a:t>Understanding SEND provision helps families advocate for their child, and also helps reduce stigma.</a:t>
            </a:r>
          </a:p>
          <a:p>
            <a:r>
              <a:rPr lang="en-GB" dirty="0"/>
              <a:t>Inclusion benefits everyone — it creates a richer, more supportive school environment.”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2B75A5-4F9B-4081-A521-B937C40B6371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60361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“You’ll often see our teaching assistants working closely with children.</a:t>
            </a:r>
          </a:p>
          <a:p>
            <a:r>
              <a:rPr lang="en-GB" dirty="0"/>
              <a:t>The Education Endowment Foundation — or EEF — has carried out research into how effective this is.</a:t>
            </a:r>
          </a:p>
          <a:p>
            <a:r>
              <a:rPr lang="en-GB" dirty="0"/>
              <a:t>They found that simply adding more adult support in the classroom doesn’t always help. But when TAs deliver </a:t>
            </a:r>
            <a:r>
              <a:rPr lang="en-GB" i="1" dirty="0"/>
              <a:t>structured, evidence-based interventions</a:t>
            </a:r>
            <a:r>
              <a:rPr lang="en-GB" dirty="0"/>
              <a:t> in one-to-one or small group settings, pupils can make the equivalent of 4–6 months of extra progress in a year.</a:t>
            </a:r>
          </a:p>
          <a:p>
            <a:r>
              <a:rPr lang="en-GB" dirty="0"/>
              <a:t>The key is structure, training, and making sure what the TA does links directly back to the teacher’s planning.</a:t>
            </a:r>
          </a:p>
          <a:p>
            <a:r>
              <a:rPr lang="en-GB" dirty="0"/>
              <a:t>This is why we are careful in how we use our TAs — making sure it’s about quality, not just quantity.”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2B75A5-4F9B-4081-A521-B937C40B6371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4737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“Parents play a vital role.</a:t>
            </a:r>
          </a:p>
          <a:p>
            <a:r>
              <a:rPr lang="en-GB" dirty="0"/>
              <a:t>If you have concerns, talk to us early — your knowledge of your child is essential.</a:t>
            </a:r>
          </a:p>
          <a:p>
            <a:r>
              <a:rPr lang="en-GB" dirty="0"/>
              <a:t>Keep in touch with the SENCO or PRIMARILY class teacher, and get involved in reviewing plans.</a:t>
            </a:r>
          </a:p>
          <a:p>
            <a:r>
              <a:rPr lang="en-GB" dirty="0"/>
              <a:t>At home, support doesn’t have to be complicated — encouragement, structure, and routines can make a huge difference.”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2B75A5-4F9B-4081-A521-B937C40B6371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944406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“So, just to summarise:</a:t>
            </a:r>
          </a:p>
          <a:p>
            <a:pPr lvl="1"/>
            <a:r>
              <a:rPr lang="en-GB" dirty="0"/>
              <a:t>SEND is common and growing, but with the right support, children thrive.</a:t>
            </a:r>
          </a:p>
          <a:p>
            <a:pPr lvl="1"/>
            <a:r>
              <a:rPr lang="en-GB" dirty="0"/>
              <a:t>Needs vary widely — there’s no one-size-fits-all.</a:t>
            </a:r>
          </a:p>
          <a:p>
            <a:pPr lvl="1"/>
            <a:r>
              <a:rPr lang="en-GB" dirty="0"/>
              <a:t>Our Graduated Response means we adapt support over time.</a:t>
            </a:r>
          </a:p>
          <a:p>
            <a:pPr lvl="1"/>
            <a:r>
              <a:rPr lang="en-GB" dirty="0"/>
              <a:t>Myths can be damaging — let’s focus on the facts.</a:t>
            </a:r>
          </a:p>
          <a:p>
            <a:pPr lvl="1"/>
            <a:r>
              <a:rPr lang="en-GB" dirty="0"/>
              <a:t>And finally, the partnership between parents, school, and external services is key.”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2B75A5-4F9B-4081-A521-B937C40B6371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35479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59F5B-0D77-4E05-A558-B4A89E9E1962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DECA7-9A31-4E31-BAA7-0B69F35419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3859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59F5B-0D77-4E05-A558-B4A89E9E1962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DECA7-9A31-4E31-BAA7-0B69F35419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1189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59F5B-0D77-4E05-A558-B4A89E9E1962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DECA7-9A31-4E31-BAA7-0B69F35419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5635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59F5B-0D77-4E05-A558-B4A89E9E1962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DECA7-9A31-4E31-BAA7-0B69F35419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17851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59F5B-0D77-4E05-A558-B4A89E9E1962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DECA7-9A31-4E31-BAA7-0B69F35419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69266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59F5B-0D77-4E05-A558-B4A89E9E1962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DECA7-9A31-4E31-BAA7-0B69F35419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75110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59F5B-0D77-4E05-A558-B4A89E9E1962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DECA7-9A31-4E31-BAA7-0B69F35419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04119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59F5B-0D77-4E05-A558-B4A89E9E1962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DECA7-9A31-4E31-BAA7-0B69F35419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44067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59F5B-0D77-4E05-A558-B4A89E9E1962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DECA7-9A31-4E31-BAA7-0B69F35419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92353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59F5B-0D77-4E05-A558-B4A89E9E1962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DECA7-9A31-4E31-BAA7-0B69F35419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81807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59F5B-0D77-4E05-A558-B4A89E9E1962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DECA7-9A31-4E31-BAA7-0B69F35419A7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2189676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59F5B-0D77-4E05-A558-B4A89E9E1962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DECA7-9A31-4E31-BAA7-0B69F35419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75648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59F5B-0D77-4E05-A558-B4A89E9E1962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DECA7-9A31-4E31-BAA7-0B69F35419A7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348014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59F5B-0D77-4E05-A558-B4A89E9E1962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DECA7-9A31-4E31-BAA7-0B69F35419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47796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59F5B-0D77-4E05-A558-B4A89E9E1962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DECA7-9A31-4E31-BAA7-0B69F35419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583414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59F5B-0D77-4E05-A558-B4A89E9E1962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DECA7-9A31-4E31-BAA7-0B69F35419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4592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959F5B-0D77-4E05-A558-B4A89E9E1962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24ADECA7-9A31-4E31-BAA7-0B69F35419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68838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2FED-257F-79D3-9E52-B6596201BEC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SEND Provision in Oak Farm Primary School </a:t>
            </a:r>
            <a:b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0A8EB31-763E-9A4E-9B57-F5FA08A0F1D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Understanding the National Landscape &amp; Debunking Myths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7F6B021-7D41-1474-0C39-1A6533900CDE}"/>
              </a:ext>
            </a:extLst>
          </p:cNvPr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98" t="9235" r="9764" b="13900"/>
          <a:stretch/>
        </p:blipFill>
        <p:spPr bwMode="auto">
          <a:xfrm>
            <a:off x="247725" y="4536784"/>
            <a:ext cx="2518683" cy="194037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7387920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46CC24-B383-E9FC-6424-C5FE5EFD05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What Is SEND?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1992EB02-6A59-6C4C-16B9-24B6CAA0360E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578152" y="1499397"/>
            <a:ext cx="11035695" cy="3970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Definition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Special Educational Needs and Disabilities (SEND)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refers to children with learning difficulties or disabilities needing support that</a:t>
            </a:r>
            <a:r>
              <a:rPr lang="en-US" altLang="en-US" sz="28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is additional to or different from their peers which may or may or may not be met in the normal classroom environment.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lang="en-US" altLang="en-US" sz="2800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Legal Framework in England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Children and Families Act 2014 guides provision—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SEN Support for general assistance; Education, Health and Care Plans (EHCPs) for more complex needs.</a:t>
            </a:r>
          </a:p>
        </p:txBody>
      </p:sp>
    </p:spTree>
    <p:extLst>
      <p:ext uri="{BB962C8B-B14F-4D97-AF65-F5344CB8AC3E}">
        <p14:creationId xmlns:p14="http://schemas.microsoft.com/office/powerpoint/2010/main" val="35816462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5571F0-79C1-189C-8EA2-FDFD7B8BB1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The National Picture – How Many and What Needs</a:t>
            </a:r>
            <a:r>
              <a:rPr lang="en-GB" b="1" dirty="0"/>
              <a:t/>
            </a:r>
            <a:br>
              <a:rPr lang="en-GB" b="1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CE816A-A00B-8A5F-3BA1-69A1EAE190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3" y="1930400"/>
            <a:ext cx="10251924" cy="4633686"/>
          </a:xfrm>
        </p:spPr>
        <p:txBody>
          <a:bodyPr>
            <a:normAutofit lnSpcReduction="10000"/>
          </a:bodyPr>
          <a:lstStyle/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In the 2024/25 academic year,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18.2% of primary pupils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had SEN support or an EHCP, up from 17.1% the previous year. 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EHCP numbers increased by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11.1%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to 483,000, doubling since 2016. </a:t>
            </a:r>
          </a:p>
          <a:p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Common Types of Need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lvl="1"/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EHCP Primary Need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: ASD is most common—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33.6%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of EHCP holders</a:t>
            </a:r>
          </a:p>
          <a:p>
            <a:pPr lvl="1"/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SEN Support Primary Need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: Speech, language &amp; communication needs (~25.7%), followed by social, emotional &amp; mental health (~23.6%)</a:t>
            </a:r>
          </a:p>
          <a:p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Demographics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SEN peaks around age 9; EHCPs peak by age 11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Boys are disproportionately represented: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~71%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of EHCPs,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61–62%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of SEN Support pupils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In Oak Farm – our statistics follow the National Picture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686987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F9CB38-8A2B-869F-79FB-D6A3951F02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 Graduated Response Explained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0FB1ECD3-7CEE-4BD3-7DCA-4B75CD3C5956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677333" y="2546704"/>
            <a:ext cx="9860037" cy="3108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Universal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: High-quality inclusive teaching for all pupils.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Targeted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: Additional, time-limited support (e.g. small groups, adjusted teaching).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Specialist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: Specialist support or placements (e.g. EHCP-related provisions).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This model promotes early identification, planning, action, and review as needs evolve.</a:t>
            </a:r>
          </a:p>
        </p:txBody>
      </p:sp>
    </p:spTree>
    <p:extLst>
      <p:ext uri="{BB962C8B-B14F-4D97-AF65-F5344CB8AC3E}">
        <p14:creationId xmlns:p14="http://schemas.microsoft.com/office/powerpoint/2010/main" val="20635644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4EE21B-35A2-A627-E624-3E00632D1A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National and Local Challenges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2026F706-8044-A255-E6F6-39F7AD05553B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186680" y="1519458"/>
            <a:ext cx="9970037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Mental health impact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Around 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70% of primary schools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cite access to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mental 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health </a:t>
            </a:r>
            <a:r>
              <a:rPr kumimoji="0" lang="en-US" altLang="en-US" sz="2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services </a:t>
            </a:r>
            <a:r>
              <a:rPr kumimoji="0" lang="en-US" alt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(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CAMHS) as a top concern</a:t>
            </a:r>
            <a:r>
              <a:rPr kumimoji="0" lang="en-US" altLang="en-US" sz="2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</a:t>
            </a:r>
            <a:endParaRPr kumimoji="0" lang="en-US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especially 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for vulnerable pupils including SEND children.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Rapidly rising demand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London’s SEND pupil numbers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have increased 62% in a decade.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en-US" altLang="en-US" sz="2400" b="1" dirty="0">
                <a:solidFill>
                  <a:schemeClr val="tx1"/>
                </a:solidFill>
                <a:latin typeface="Arial" panose="020B0604020202020204" pitchFamily="34" charset="0"/>
              </a:rPr>
              <a:t>Thresholds for EHCP changing </a:t>
            </a:r>
            <a:endParaRPr kumimoji="0" lang="en-US" altLang="en-US" sz="2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89462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19E45B-E6B3-0905-03F4-C85B205125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780" y="211015"/>
            <a:ext cx="8596668" cy="1320800"/>
          </a:xfrm>
        </p:spPr>
        <p:txBody>
          <a:bodyPr/>
          <a:lstStyle/>
          <a:p>
            <a:r>
              <a:rPr lang="en-GB" dirty="0"/>
              <a:t>Common Myths vs. Realities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D2F8173D-AD83-1815-D7EC-DD6FE9ED51C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91923002"/>
              </p:ext>
            </p:extLst>
          </p:nvPr>
        </p:nvGraphicFramePr>
        <p:xfrm>
          <a:off x="371706" y="871415"/>
          <a:ext cx="11667894" cy="5858590"/>
        </p:xfrm>
        <a:graphic>
          <a:graphicData uri="http://schemas.openxmlformats.org/drawingml/2006/table">
            <a:tbl>
              <a:tblPr/>
              <a:tblGrid>
                <a:gridCol w="5833947">
                  <a:extLst>
                    <a:ext uri="{9D8B030D-6E8A-4147-A177-3AD203B41FA5}">
                      <a16:colId xmlns:a16="http://schemas.microsoft.com/office/drawing/2014/main" val="3815782702"/>
                    </a:ext>
                  </a:extLst>
                </a:gridCol>
                <a:gridCol w="5833947">
                  <a:extLst>
                    <a:ext uri="{9D8B030D-6E8A-4147-A177-3AD203B41FA5}">
                      <a16:colId xmlns:a16="http://schemas.microsoft.com/office/drawing/2014/main" val="3200332221"/>
                    </a:ext>
                  </a:extLst>
                </a:gridCol>
              </a:tblGrid>
              <a:tr h="21268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000"/>
                        <a:t>Myth</a:t>
                      </a:r>
                    </a:p>
                  </a:txBody>
                  <a:tcPr marL="53170" marR="53170" marT="26585" marB="2658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000" dirty="0"/>
                        <a:t>Reality</a:t>
                      </a:r>
                    </a:p>
                  </a:txBody>
                  <a:tcPr marL="53170" marR="53170" marT="26585" marB="2658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29744256"/>
                  </a:ext>
                </a:extLst>
              </a:tr>
              <a:tr h="53170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000" b="1" dirty="0"/>
                        <a:t>1. SEN pupils are less capable.</a:t>
                      </a:r>
                      <a:endParaRPr lang="en-GB" sz="2000" dirty="0"/>
                    </a:p>
                  </a:txBody>
                  <a:tcPr marL="53170" marR="53170" marT="26585" marB="2658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000" dirty="0"/>
                        <a:t>With tailored support, they thrive academically and personally</a:t>
                      </a:r>
                    </a:p>
                  </a:txBody>
                  <a:tcPr marL="53170" marR="53170" marT="26585" marB="2658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08694788"/>
                  </a:ext>
                </a:extLst>
              </a:tr>
              <a:tr h="85072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000" b="1"/>
                        <a:t>2. A diagnosis is required for support.</a:t>
                      </a:r>
                      <a:endParaRPr lang="en-GB" sz="2000"/>
                    </a:p>
                  </a:txBody>
                  <a:tcPr marL="53170" marR="53170" marT="26585" marB="2658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000" dirty="0"/>
                        <a:t>Support begins based on need, not diagnosis. EHCPs only if mainstream resources are insufficient.</a:t>
                      </a:r>
                    </a:p>
                  </a:txBody>
                  <a:tcPr marL="53170" marR="53170" marT="26585" marB="2658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30200234"/>
                  </a:ext>
                </a:extLst>
              </a:tr>
              <a:tr h="69121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000" b="1"/>
                        <a:t>3. All SEN students have the same needs.</a:t>
                      </a:r>
                      <a:endParaRPr lang="en-GB" sz="2000"/>
                    </a:p>
                  </a:txBody>
                  <a:tcPr marL="53170" marR="53170" marT="26585" marB="2658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000" dirty="0"/>
                        <a:t>SEND covers a broad spectrum: learning, communication, emotional, sensory, etc.—support must be personalised.</a:t>
                      </a:r>
                    </a:p>
                  </a:txBody>
                  <a:tcPr marL="53170" marR="53170" marT="26585" marB="2658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10493139"/>
                  </a:ext>
                </a:extLst>
              </a:tr>
              <a:tr h="53170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000" b="1"/>
                        <a:t>4. They must be in separate classrooms.</a:t>
                      </a:r>
                      <a:endParaRPr lang="en-GB" sz="2000"/>
                    </a:p>
                  </a:txBody>
                  <a:tcPr marL="53170" marR="53170" marT="26585" marB="2658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000" dirty="0"/>
                        <a:t>Inclusive settings often benefit all. Separation only if necessary.</a:t>
                      </a:r>
                    </a:p>
                  </a:txBody>
                  <a:tcPr marL="53170" marR="53170" marT="26585" marB="2658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32154322"/>
                  </a:ext>
                </a:extLst>
              </a:tr>
              <a:tr h="69121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000" b="1"/>
                        <a:t>5. SEN equals low intelligence.</a:t>
                      </a:r>
                      <a:endParaRPr lang="en-GB" sz="2000"/>
                    </a:p>
                  </a:txBody>
                  <a:tcPr marL="53170" marR="53170" marT="26585" marB="2658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000" dirty="0"/>
                        <a:t>Many have exceptional strengths—creativity, problem-solving, specific talents. SEND ≠ low intelligence. Oak Farm’s progress, from </a:t>
                      </a:r>
                      <a:r>
                        <a:rPr lang="en-GB" sz="2000"/>
                        <a:t>starting points, meets </a:t>
                      </a:r>
                      <a:r>
                        <a:rPr lang="en-GB" sz="2000" dirty="0"/>
                        <a:t>or is above national.</a:t>
                      </a:r>
                    </a:p>
                  </a:txBody>
                  <a:tcPr marL="53170" marR="53170" marT="26585" marB="2658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05744936"/>
                  </a:ext>
                </a:extLst>
              </a:tr>
              <a:tr h="37219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000" b="1"/>
                        <a:t>6. SEN students are always disruptive.</a:t>
                      </a:r>
                      <a:endParaRPr lang="en-GB" sz="2000"/>
                    </a:p>
                  </a:txBody>
                  <a:tcPr marL="53170" marR="53170" marT="26585" marB="2658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000" dirty="0"/>
                        <a:t>Behaviours often arise from unmet needs, not intent to disrupt. Other needs are less visibly presented.</a:t>
                      </a:r>
                    </a:p>
                  </a:txBody>
                  <a:tcPr marL="53170" marR="53170" marT="26585" marB="2658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2473858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641785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6D10D4-02B6-AFCF-9608-6547854AFE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We Do — Our School’s SEND Provision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60E33275-4F80-080B-BE99-32ADAD47359C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209248" y="2093577"/>
            <a:ext cx="10784299" cy="1815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SENCO leads the Graduated Response and coordinates reviews.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Dedicated interventions: speech and language, emotional literacy.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Trained staff and teaching assistants; use of assistive technology.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Regular liaison with external agencies and family engagement.</a:t>
            </a:r>
          </a:p>
        </p:txBody>
      </p:sp>
    </p:spTree>
    <p:extLst>
      <p:ext uri="{BB962C8B-B14F-4D97-AF65-F5344CB8AC3E}">
        <p14:creationId xmlns:p14="http://schemas.microsoft.com/office/powerpoint/2010/main" val="768155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93975E-EAC2-FF1E-C184-7E4AA3B6C0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Evidence on 1:1 and Small-Group TA Effectiveness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ACAE3CA8-15CD-CE74-3FC8-1F36E3A04011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318104" y="1848214"/>
            <a:ext cx="11332529" cy="48320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GB" sz="2400" i="1" dirty="0">
                <a:latin typeface="Arial" panose="020B0604020202020204" pitchFamily="34" charset="0"/>
                <a:cs typeface="Arial" panose="020B0604020202020204" pitchFamily="34" charset="0"/>
              </a:rPr>
              <a:t>What the evidence shows: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Structured, one-to-one or small-group TA intervention leads to </a:t>
            </a: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4–6 months of additional progress per year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on average.</a:t>
            </a:r>
          </a:p>
          <a:p>
            <a:r>
              <a:rPr lang="en-GB" sz="2400" i="1" dirty="0">
                <a:latin typeface="Arial" panose="020B0604020202020204" pitchFamily="34" charset="0"/>
                <a:cs typeface="Arial" panose="020B0604020202020204" pitchFamily="34" charset="0"/>
              </a:rPr>
              <a:t>Why it works: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Short, regular, tightly aligned sessions with TAs who have received solid training and clear guidance.</a:t>
            </a:r>
          </a:p>
          <a:p>
            <a:r>
              <a:rPr lang="en-GB" sz="2400" i="1" dirty="0">
                <a:latin typeface="Arial" panose="020B0604020202020204" pitchFamily="34" charset="0"/>
                <a:cs typeface="Arial" panose="020B0604020202020204" pitchFamily="34" charset="0"/>
              </a:rPr>
              <a:t>Caution: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Simply placing a TA in class does not guarantee better outcomes—and may even reduce pupil progress if not done thoughtfully.</a:t>
            </a:r>
          </a:p>
          <a:p>
            <a:r>
              <a:rPr lang="en-GB" sz="2400" i="1" dirty="0">
                <a:latin typeface="Arial" panose="020B0604020202020204" pitchFamily="34" charset="0"/>
                <a:cs typeface="Arial" panose="020B0604020202020204" pitchFamily="34" charset="0"/>
              </a:rPr>
              <a:t>Our approach is aligned with this evidence,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ensuring TAs:</a:t>
            </a:r>
          </a:p>
          <a:p>
            <a:pPr lvl="1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Deliver </a:t>
            </a: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targeted, structured support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Reinforce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, not replace, teacher-led teaching</a:t>
            </a:r>
          </a:p>
          <a:p>
            <a:pPr lvl="1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Receive intentional training and preparation before each session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95076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705EC2-E800-C923-72D4-70FFA77499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Parents Can Support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234DA52A-0A55-DB17-AF34-9EE85BD8D40C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296334" y="1613118"/>
            <a:ext cx="11004936" cy="1815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Be proactive about concerns—your insights are valuable.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Maintain regular communication with the SENCO/teachers.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Collaborate in </a:t>
            </a:r>
            <a:r>
              <a:rPr kumimoji="0" lang="en-US" altLang="en-US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individualised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planning (targets, strategies, reviews).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Support at home: structure, encouragement, tools—every bit helps!</a:t>
            </a:r>
          </a:p>
        </p:txBody>
      </p:sp>
    </p:spTree>
    <p:extLst>
      <p:ext uri="{BB962C8B-B14F-4D97-AF65-F5344CB8AC3E}">
        <p14:creationId xmlns:p14="http://schemas.microsoft.com/office/powerpoint/2010/main" val="8171966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4ED8F7-00A2-7465-A0F1-732B0D8F49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Key Take-aways 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3A74EF2C-33F2-6483-E3EE-FA8EA156BC26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187477" y="1531670"/>
            <a:ext cx="10934275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Good teaching for SEND is good teaching for all.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SEND is common and growing—upwards of 18% of primary pupils.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Needs vary widely and often overlap; support must be flexible.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Early, tailored intervention matters—the Graduated Response is central.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We’re all part of the solution—school, parents, and agencies working together.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Beliefs shape action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—knowing the facts dispels fear and empowers inclusion.</a:t>
            </a:r>
          </a:p>
        </p:txBody>
      </p:sp>
    </p:spTree>
    <p:extLst>
      <p:ext uri="{BB962C8B-B14F-4D97-AF65-F5344CB8AC3E}">
        <p14:creationId xmlns:p14="http://schemas.microsoft.com/office/powerpoint/2010/main" val="221405868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93</TotalTime>
  <Words>1583</Words>
  <Application>Microsoft Office PowerPoint</Application>
  <PresentationFormat>Widescreen</PresentationFormat>
  <Paragraphs>123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Trebuchet MS</vt:lpstr>
      <vt:lpstr>Wingdings 3</vt:lpstr>
      <vt:lpstr>Facet</vt:lpstr>
      <vt:lpstr>SEND Provision in Oak Farm Primary School  </vt:lpstr>
      <vt:lpstr>What Is SEND?</vt:lpstr>
      <vt:lpstr>The National Picture – How Many and What Needs </vt:lpstr>
      <vt:lpstr>The Graduated Response Explained</vt:lpstr>
      <vt:lpstr>National and Local Challenges</vt:lpstr>
      <vt:lpstr>Common Myths vs. Realities</vt:lpstr>
      <vt:lpstr>What We Do — Our School’s SEND Provision</vt:lpstr>
      <vt:lpstr>Evidence on 1:1 and Small-Group TA Effectiveness</vt:lpstr>
      <vt:lpstr>How Parents Can Support</vt:lpstr>
      <vt:lpstr>Key Take-aways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SEND Provision in Oak Farm Primary School  </dc:title>
  <dc:creator>jas cheema</dc:creator>
  <cp:lastModifiedBy>S Topliss</cp:lastModifiedBy>
  <cp:revision>5</cp:revision>
  <dcterms:created xsi:type="dcterms:W3CDTF">2025-09-09T19:33:29Z</dcterms:created>
  <dcterms:modified xsi:type="dcterms:W3CDTF">2025-09-15T07:23:19Z</dcterms:modified>
</cp:coreProperties>
</file>